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34" r:id="rId6"/>
    <p:sldId id="338" r:id="rId7"/>
    <p:sldId id="339" r:id="rId8"/>
    <p:sldId id="290" r:id="rId9"/>
    <p:sldId id="288" r:id="rId10"/>
    <p:sldId id="262" r:id="rId11"/>
    <p:sldId id="260" r:id="rId12"/>
    <p:sldId id="261" r:id="rId13"/>
    <p:sldId id="287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4" r:id="rId22"/>
    <p:sldId id="277" r:id="rId23"/>
    <p:sldId id="276" r:id="rId24"/>
    <p:sldId id="270" r:id="rId25"/>
    <p:sldId id="271" r:id="rId26"/>
    <p:sldId id="272" r:id="rId27"/>
    <p:sldId id="273" r:id="rId28"/>
    <p:sldId id="278" r:id="rId29"/>
    <p:sldId id="279" r:id="rId30"/>
    <p:sldId id="280" r:id="rId31"/>
    <p:sldId id="281" r:id="rId32"/>
    <p:sldId id="282" r:id="rId33"/>
    <p:sldId id="335" r:id="rId34"/>
    <p:sldId id="283" r:id="rId35"/>
    <p:sldId id="284" r:id="rId36"/>
    <p:sldId id="285" r:id="rId37"/>
    <p:sldId id="286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66" r:id="rId46"/>
    <p:sldId id="351" r:id="rId47"/>
    <p:sldId id="352" r:id="rId48"/>
    <p:sldId id="368" r:id="rId49"/>
    <p:sldId id="369" r:id="rId50"/>
    <p:sldId id="370" r:id="rId51"/>
    <p:sldId id="367" r:id="rId52"/>
    <p:sldId id="360" r:id="rId53"/>
    <p:sldId id="361" r:id="rId54"/>
    <p:sldId id="362" r:id="rId55"/>
    <p:sldId id="363" r:id="rId56"/>
    <p:sldId id="364" r:id="rId57"/>
    <p:sldId id="371" r:id="rId58"/>
    <p:sldId id="372" r:id="rId59"/>
    <p:sldId id="373" r:id="rId60"/>
    <p:sldId id="356" r:id="rId61"/>
    <p:sldId id="365" r:id="rId62"/>
    <p:sldId id="378" r:id="rId63"/>
    <p:sldId id="376" r:id="rId64"/>
    <p:sldId id="377" r:id="rId65"/>
    <p:sldId id="375" r:id="rId66"/>
    <p:sldId id="289" r:id="rId67"/>
    <p:sldId id="333" r:id="rId68"/>
    <p:sldId id="336" r:id="rId69"/>
    <p:sldId id="337" r:id="rId70"/>
    <p:sldId id="374" r:id="rId71"/>
    <p:sldId id="291" r:id="rId72"/>
    <p:sldId id="292" r:id="rId73"/>
    <p:sldId id="293" r:id="rId74"/>
    <p:sldId id="294" r:id="rId75"/>
    <p:sldId id="295" r:id="rId76"/>
    <p:sldId id="296" r:id="rId77"/>
    <p:sldId id="297" r:id="rId78"/>
    <p:sldId id="298" r:id="rId79"/>
    <p:sldId id="299" r:id="rId80"/>
    <p:sldId id="300" r:id="rId81"/>
    <p:sldId id="340" r:id="rId82"/>
    <p:sldId id="301" r:id="rId83"/>
    <p:sldId id="302" r:id="rId84"/>
    <p:sldId id="303" r:id="rId85"/>
    <p:sldId id="304" r:id="rId86"/>
    <p:sldId id="305" r:id="rId87"/>
    <p:sldId id="306" r:id="rId88"/>
    <p:sldId id="308" r:id="rId89"/>
    <p:sldId id="379" r:id="rId90"/>
    <p:sldId id="313" r:id="rId91"/>
    <p:sldId id="345" r:id="rId92"/>
    <p:sldId id="380" r:id="rId93"/>
    <p:sldId id="381" r:id="rId94"/>
    <p:sldId id="382" r:id="rId95"/>
    <p:sldId id="386" r:id="rId96"/>
    <p:sldId id="389" r:id="rId97"/>
    <p:sldId id="391" r:id="rId98"/>
    <p:sldId id="390" r:id="rId99"/>
    <p:sldId id="392" r:id="rId100"/>
    <p:sldId id="393" r:id="rId101"/>
    <p:sldId id="394" r:id="rId102"/>
    <p:sldId id="395" r:id="rId103"/>
    <p:sldId id="396" r:id="rId104"/>
    <p:sldId id="397" r:id="rId105"/>
    <p:sldId id="399" r:id="rId106"/>
    <p:sldId id="398" r:id="rId107"/>
    <p:sldId id="401" r:id="rId108"/>
    <p:sldId id="400" r:id="rId109"/>
    <p:sldId id="403" r:id="rId110"/>
    <p:sldId id="402" r:id="rId111"/>
    <p:sldId id="404" r:id="rId112"/>
    <p:sldId id="406" r:id="rId113"/>
    <p:sldId id="407" r:id="rId114"/>
    <p:sldId id="408" r:id="rId115"/>
    <p:sldId id="405" r:id="rId116"/>
    <p:sldId id="409" r:id="rId117"/>
    <p:sldId id="410" r:id="rId118"/>
    <p:sldId id="411" r:id="rId119"/>
    <p:sldId id="412" r:id="rId120"/>
    <p:sldId id="413" r:id="rId121"/>
    <p:sldId id="387" r:id="rId122"/>
    <p:sldId id="388" r:id="rId123"/>
    <p:sldId id="384" r:id="rId124"/>
    <p:sldId id="383" r:id="rId125"/>
    <p:sldId id="346" r:id="rId126"/>
    <p:sldId id="347" r:id="rId127"/>
    <p:sldId id="348" r:id="rId128"/>
    <p:sldId id="349" r:id="rId129"/>
    <p:sldId id="385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69B1C-9133-4ED2-A75B-E2A7211FA2CC}">
          <p14:sldIdLst>
            <p14:sldId id="256"/>
            <p14:sldId id="257"/>
            <p14:sldId id="258"/>
            <p14:sldId id="259"/>
            <p14:sldId id="334"/>
            <p14:sldId id="338"/>
            <p14:sldId id="339"/>
            <p14:sldId id="290"/>
            <p14:sldId id="288"/>
            <p14:sldId id="262"/>
            <p14:sldId id="260"/>
            <p14:sldId id="261"/>
            <p14:sldId id="287"/>
            <p14:sldId id="263"/>
            <p14:sldId id="264"/>
            <p14:sldId id="265"/>
            <p14:sldId id="266"/>
            <p14:sldId id="267"/>
            <p14:sldId id="268"/>
            <p14:sldId id="269"/>
            <p14:sldId id="274"/>
            <p14:sldId id="277"/>
            <p14:sldId id="276"/>
            <p14:sldId id="270"/>
            <p14:sldId id="271"/>
            <p14:sldId id="272"/>
            <p14:sldId id="273"/>
            <p14:sldId id="278"/>
            <p14:sldId id="279"/>
            <p14:sldId id="280"/>
            <p14:sldId id="281"/>
            <p14:sldId id="282"/>
            <p14:sldId id="335"/>
            <p14:sldId id="283"/>
            <p14:sldId id="284"/>
            <p14:sldId id="285"/>
            <p14:sldId id="286"/>
            <p14:sldId id="314"/>
            <p14:sldId id="315"/>
            <p14:sldId id="316"/>
            <p14:sldId id="317"/>
            <p14:sldId id="318"/>
            <p14:sldId id="319"/>
            <p14:sldId id="320"/>
            <p14:sldId id="366"/>
            <p14:sldId id="351"/>
            <p14:sldId id="352"/>
            <p14:sldId id="368"/>
            <p14:sldId id="369"/>
            <p14:sldId id="370"/>
            <p14:sldId id="367"/>
            <p14:sldId id="360"/>
            <p14:sldId id="361"/>
            <p14:sldId id="362"/>
            <p14:sldId id="363"/>
            <p14:sldId id="364"/>
            <p14:sldId id="371"/>
            <p14:sldId id="372"/>
            <p14:sldId id="373"/>
            <p14:sldId id="356"/>
            <p14:sldId id="365"/>
            <p14:sldId id="378"/>
            <p14:sldId id="376"/>
            <p14:sldId id="377"/>
            <p14:sldId id="375"/>
            <p14:sldId id="289"/>
            <p14:sldId id="333"/>
            <p14:sldId id="336"/>
            <p14:sldId id="337"/>
            <p14:sldId id="374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40"/>
            <p14:sldId id="301"/>
            <p14:sldId id="302"/>
            <p14:sldId id="303"/>
            <p14:sldId id="304"/>
            <p14:sldId id="305"/>
            <p14:sldId id="306"/>
            <p14:sldId id="308"/>
            <p14:sldId id="379"/>
            <p14:sldId id="313"/>
            <p14:sldId id="345"/>
            <p14:sldId id="380"/>
            <p14:sldId id="381"/>
            <p14:sldId id="382"/>
            <p14:sldId id="386"/>
            <p14:sldId id="389"/>
            <p14:sldId id="391"/>
            <p14:sldId id="390"/>
            <p14:sldId id="392"/>
            <p14:sldId id="393"/>
            <p14:sldId id="394"/>
            <p14:sldId id="395"/>
            <p14:sldId id="396"/>
            <p14:sldId id="397"/>
            <p14:sldId id="399"/>
            <p14:sldId id="398"/>
            <p14:sldId id="401"/>
            <p14:sldId id="400"/>
            <p14:sldId id="403"/>
            <p14:sldId id="402"/>
          </p14:sldIdLst>
        </p14:section>
        <p14:section name="Untitled Section" id="{7B24937E-9C86-468B-BA61-E3C132D3B8E8}">
          <p14:sldIdLst>
            <p14:sldId id="404"/>
            <p14:sldId id="406"/>
            <p14:sldId id="407"/>
            <p14:sldId id="408"/>
            <p14:sldId id="405"/>
            <p14:sldId id="409"/>
            <p14:sldId id="410"/>
            <p14:sldId id="411"/>
            <p14:sldId id="412"/>
            <p14:sldId id="413"/>
            <p14:sldId id="387"/>
            <p14:sldId id="388"/>
            <p14:sldId id="384"/>
            <p14:sldId id="383"/>
            <p14:sldId id="346"/>
            <p14:sldId id="347"/>
            <p14:sldId id="348"/>
            <p14:sldId id="349"/>
            <p14:sldId id="3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>
      <p:cViewPr varScale="1">
        <p:scale>
          <a:sx n="72" d="100"/>
          <a:sy n="7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5058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4508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866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9057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0713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6391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000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3469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859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6757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0457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8006-8980-47F5-B383-5E88A3EDCAFA}" type="datetimeFigureOut">
              <a:rPr lang="en-PH" smtClean="0"/>
              <a:t>9/10/2015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4FCD8-D39F-4EDA-9599-BCE41DD3C5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0685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ACI Guide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 smtClean="0"/>
              <a:t>090415</a:t>
            </a:r>
          </a:p>
        </p:txBody>
      </p:sp>
    </p:spTree>
    <p:extLst>
      <p:ext uri="{BB962C8B-B14F-4D97-AF65-F5344CB8AC3E}">
        <p14:creationId xmlns:p14="http://schemas.microsoft.com/office/powerpoint/2010/main" val="7400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Fabric Discovery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on FABRIC</a:t>
            </a:r>
          </a:p>
          <a:p>
            <a:r>
              <a:rPr lang="en-PH" dirty="0" smtClean="0"/>
              <a:t>Click on Inventory submenu</a:t>
            </a:r>
          </a:p>
          <a:p>
            <a:r>
              <a:rPr lang="en-PH" dirty="0" smtClean="0"/>
              <a:t>Click Fabric Membership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269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a VMM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465729"/>
            <a:ext cx="53625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4147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Set VLAN Pool (Create VLAN pool)</a:t>
            </a:r>
          </a:p>
        </p:txBody>
      </p:sp>
    </p:spTree>
    <p:extLst>
      <p:ext uri="{BB962C8B-B14F-4D97-AF65-F5344CB8AC3E}">
        <p14:creationId xmlns:p14="http://schemas.microsoft.com/office/powerpoint/2010/main" val="415787475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VLAN Pool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2484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832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VLAN Pool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Click </a:t>
            </a:r>
            <a:r>
              <a:rPr lang="en-PH" dirty="0" err="1" smtClean="0"/>
              <a:t>Encap</a:t>
            </a:r>
            <a:r>
              <a:rPr lang="en-PH" dirty="0" smtClean="0"/>
              <a:t> Blocks “+”</a:t>
            </a:r>
          </a:p>
          <a:p>
            <a:r>
              <a:rPr lang="en-PH" dirty="0" smtClean="0"/>
              <a:t>Set VLAN Range (From/To)</a:t>
            </a:r>
          </a:p>
          <a:p>
            <a:r>
              <a:rPr lang="en-PH" dirty="0" smtClean="0"/>
              <a:t>Click Ok</a:t>
            </a:r>
          </a:p>
          <a:p>
            <a:r>
              <a:rPr lang="en-PH" dirty="0" smtClean="0"/>
              <a:t>Click Submit</a:t>
            </a:r>
          </a:p>
          <a:p>
            <a:r>
              <a:rPr lang="en-PH" dirty="0" smtClean="0"/>
              <a:t>Click Create </a:t>
            </a:r>
            <a:r>
              <a:rPr lang="en-PH" dirty="0" err="1" smtClean="0"/>
              <a:t>vCenter</a:t>
            </a:r>
            <a:r>
              <a:rPr lang="en-PH" dirty="0" smtClean="0"/>
              <a:t> Credentials “+”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524674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</a:t>
            </a:r>
            <a:r>
              <a:rPr lang="en-PH" dirty="0" err="1" smtClean="0"/>
              <a:t>vCenter</a:t>
            </a:r>
            <a:r>
              <a:rPr lang="en-PH" dirty="0" smtClean="0"/>
              <a:t> Credentials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524000"/>
            <a:ext cx="685662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4364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</a:t>
            </a:r>
            <a:r>
              <a:rPr lang="en-PH" dirty="0" err="1"/>
              <a:t>vCenter</a:t>
            </a:r>
            <a:r>
              <a:rPr lang="en-PH" dirty="0"/>
              <a:t>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Set Username</a:t>
            </a:r>
          </a:p>
          <a:p>
            <a:r>
              <a:rPr lang="en-PH" dirty="0" smtClean="0"/>
              <a:t>Set Password</a:t>
            </a:r>
          </a:p>
          <a:p>
            <a:r>
              <a:rPr lang="en-PH" dirty="0" smtClean="0"/>
              <a:t>Click Ok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460394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</a:t>
            </a:r>
            <a:r>
              <a:rPr lang="en-PH" dirty="0" err="1"/>
              <a:t>vCenter</a:t>
            </a:r>
            <a:r>
              <a:rPr lang="en-PH" dirty="0"/>
              <a:t>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9244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0390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</a:t>
            </a:r>
            <a:r>
              <a:rPr lang="en-PH" dirty="0" err="1" smtClean="0"/>
              <a:t>vCenter</a:t>
            </a:r>
            <a:r>
              <a:rPr lang="en-PH" dirty="0" smtClean="0"/>
              <a:t>/</a:t>
            </a:r>
            <a:r>
              <a:rPr lang="en-PH" dirty="0" err="1" smtClean="0"/>
              <a:t>vShield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166212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1055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20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Set IP Address</a:t>
            </a:r>
          </a:p>
          <a:p>
            <a:r>
              <a:rPr lang="en-PH" dirty="0" smtClean="0"/>
              <a:t>Set Data </a:t>
            </a:r>
            <a:r>
              <a:rPr lang="en-PH" dirty="0" err="1" smtClean="0"/>
              <a:t>Center</a:t>
            </a:r>
            <a:r>
              <a:rPr lang="en-PH" dirty="0" smtClean="0"/>
              <a:t> name</a:t>
            </a:r>
          </a:p>
          <a:p>
            <a:r>
              <a:rPr lang="en-PH" dirty="0" smtClean="0"/>
              <a:t>Set Associated Credentials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6365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Fabric Discovery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826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8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3" y="1600200"/>
            <a:ext cx="90392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26761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Verify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487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1687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Verify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dirty="0" smtClean="0"/>
              <a:t>Click VM Networking</a:t>
            </a:r>
          </a:p>
          <a:p>
            <a:r>
              <a:rPr lang="en-PH" dirty="0" smtClean="0"/>
              <a:t>Click Inventory</a:t>
            </a:r>
          </a:p>
          <a:p>
            <a:r>
              <a:rPr lang="en-PH" dirty="0" smtClean="0"/>
              <a:t>Click VMware “+”</a:t>
            </a:r>
          </a:p>
          <a:p>
            <a:r>
              <a:rPr lang="en-PH" dirty="0" smtClean="0"/>
              <a:t>Click the created </a:t>
            </a:r>
            <a:r>
              <a:rPr lang="en-PH" dirty="0" err="1" smtClean="0"/>
              <a:t>Vmware</a:t>
            </a:r>
            <a:r>
              <a:rPr lang="en-PH" dirty="0"/>
              <a:t> </a:t>
            </a:r>
            <a:r>
              <a:rPr lang="en-PH" dirty="0" smtClean="0"/>
              <a:t>“+”</a:t>
            </a:r>
          </a:p>
          <a:p>
            <a:r>
              <a:rPr lang="en-PH" dirty="0" smtClean="0"/>
              <a:t>Expand and you will see the Hypervisors</a:t>
            </a:r>
          </a:p>
          <a:p>
            <a:endParaRPr lang="en-PH" dirty="0"/>
          </a:p>
          <a:p>
            <a:r>
              <a:rPr lang="en-PH" dirty="0" smtClean="0"/>
              <a:t>*</a:t>
            </a:r>
            <a:r>
              <a:rPr lang="en-PH" dirty="0" err="1" smtClean="0"/>
              <a:t>vSphere</a:t>
            </a:r>
            <a:r>
              <a:rPr lang="en-PH" dirty="0" smtClean="0"/>
              <a:t> can also verify this by checking the APIC DVS created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760761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7" y="1676400"/>
            <a:ext cx="87534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222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61531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6746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Adding an </a:t>
            </a:r>
            <a:r>
              <a:rPr lang="en-PH" dirty="0" err="1" smtClean="0"/>
              <a:t>ESXi</a:t>
            </a:r>
            <a:r>
              <a:rPr lang="en-PH" dirty="0" smtClean="0"/>
              <a:t> Host to APIC DVS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66033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95400"/>
            <a:ext cx="88011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766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47750"/>
            <a:ext cx="764857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044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066800"/>
            <a:ext cx="76581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2101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3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Fabric Discovery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By default, if interfaces are up, ACI should discover Leafs (thru </a:t>
            </a:r>
            <a:r>
              <a:rPr lang="en-PH" dirty="0" err="1" smtClean="0"/>
              <a:t>cdp</a:t>
            </a:r>
            <a:r>
              <a:rPr lang="en-PH" dirty="0" smtClean="0"/>
              <a:t>/</a:t>
            </a:r>
            <a:r>
              <a:rPr lang="en-PH" dirty="0" err="1" smtClean="0"/>
              <a:t>lldp</a:t>
            </a:r>
            <a:r>
              <a:rPr lang="en-PH" dirty="0" smtClean="0"/>
              <a:t>) and Spines, and other APIC in the network.</a:t>
            </a:r>
          </a:p>
          <a:p>
            <a:r>
              <a:rPr lang="en-PH" dirty="0" smtClean="0"/>
              <a:t>Set the Node ID (any unique number)</a:t>
            </a:r>
          </a:p>
          <a:p>
            <a:r>
              <a:rPr lang="en-PH" dirty="0" smtClean="0"/>
              <a:t>Set the Node name (any name)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01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9225"/>
            <a:ext cx="76962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932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Integrating with F5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61644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Integrating with </a:t>
            </a:r>
            <a:r>
              <a:rPr lang="en-PH" dirty="0" err="1" smtClean="0"/>
              <a:t>Baremetal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33193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ACI Management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343621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Creating local User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on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089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REST API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151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Install Postman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Use Postman to GET or POST on ACI.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265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GET and POST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GET  - is used to obtain sample API from GUI.</a:t>
            </a:r>
          </a:p>
          <a:p>
            <a:r>
              <a:rPr lang="en-PH" dirty="0" smtClean="0"/>
              <a:t>Can also be used to get output in text format similar to CLI.</a:t>
            </a:r>
          </a:p>
          <a:p>
            <a:endParaRPr lang="en-PH" dirty="0"/>
          </a:p>
          <a:p>
            <a:r>
              <a:rPr lang="en-PH" dirty="0" smtClean="0"/>
              <a:t>POST – is used to do similar tasks in GUI. Advantage is when doing bulk and things that needs automation.</a:t>
            </a:r>
          </a:p>
        </p:txBody>
      </p:sp>
    </p:spTree>
    <p:extLst>
      <p:ext uri="{BB962C8B-B14F-4D97-AF65-F5344CB8AC3E}">
        <p14:creationId xmlns:p14="http://schemas.microsoft.com/office/powerpoint/2010/main" val="4093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Example GET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089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err="1" smtClean="0"/>
              <a:t>Phyton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6022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Fabric Access Policies</a:t>
            </a:r>
            <a:endParaRPr lang="en-P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092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 smtClean="0"/>
              <a:t>Vlan</a:t>
            </a:r>
            <a:r>
              <a:rPr lang="en-PH" dirty="0" smtClean="0"/>
              <a:t> Creation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Pools</a:t>
            </a:r>
          </a:p>
          <a:p>
            <a:r>
              <a:rPr lang="en-PH" dirty="0" smtClean="0"/>
              <a:t>Click VLAN</a:t>
            </a:r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Create VLAN Pool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281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VLAN Creation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600200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4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VLAN Creation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VLAN name</a:t>
            </a:r>
          </a:p>
          <a:p>
            <a:r>
              <a:rPr lang="en-PH" dirty="0" smtClean="0"/>
              <a:t>Click “+” under </a:t>
            </a:r>
            <a:r>
              <a:rPr lang="en-PH" dirty="0" err="1" smtClean="0"/>
              <a:t>Encap</a:t>
            </a:r>
            <a:r>
              <a:rPr lang="en-PH" dirty="0" smtClean="0"/>
              <a:t> Blocks</a:t>
            </a:r>
          </a:p>
          <a:p>
            <a:r>
              <a:rPr lang="en-PH" dirty="0" smtClean="0"/>
              <a:t>Click Submit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363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VLAN Creation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306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0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Physical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dirty="0" smtClean="0"/>
              <a:t>Physical Domain = For connecting to outside non-ACI network</a:t>
            </a:r>
          </a:p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Access Policies</a:t>
            </a:r>
          </a:p>
          <a:p>
            <a:r>
              <a:rPr lang="en-PH" dirty="0" smtClean="0"/>
              <a:t>Click Physical and External Domains</a:t>
            </a:r>
          </a:p>
          <a:p>
            <a:r>
              <a:rPr lang="en-PH" dirty="0" smtClean="0"/>
              <a:t>Click Physical Domains</a:t>
            </a:r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Create Physical Domain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473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Physical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84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8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Initial Setup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Connections</a:t>
            </a:r>
          </a:p>
          <a:p>
            <a:r>
              <a:rPr lang="en-PH" dirty="0" smtClean="0"/>
              <a:t>Initial </a:t>
            </a:r>
            <a:r>
              <a:rPr lang="en-PH" dirty="0" err="1" smtClean="0"/>
              <a:t>config</a:t>
            </a:r>
            <a:endParaRPr lang="en-PH" dirty="0" smtClean="0"/>
          </a:p>
          <a:p>
            <a:r>
              <a:rPr lang="en-PH" dirty="0" smtClean="0"/>
              <a:t>Fabric discovery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900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Physical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Select the VLAN Pool created earlier</a:t>
            </a:r>
          </a:p>
          <a:p>
            <a:r>
              <a:rPr lang="en-PH" dirty="0" smtClean="0"/>
              <a:t>Click Submit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371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Interface Policy Group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Interface Policy Group = Port-profiles in NX-OS</a:t>
            </a:r>
          </a:p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Access Policies</a:t>
            </a:r>
          </a:p>
          <a:p>
            <a:r>
              <a:rPr lang="en-PH" dirty="0" smtClean="0"/>
              <a:t>Click Interface Policies</a:t>
            </a:r>
          </a:p>
          <a:p>
            <a:r>
              <a:rPr lang="en-PH" dirty="0" smtClean="0"/>
              <a:t>Click Policy Groups</a:t>
            </a:r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Create Access Port Policy Group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18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Interface Policy Group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P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8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Interface Policy Group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Click Submit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381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AAEP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AAEP – Attachable Access Entity Profile</a:t>
            </a:r>
          </a:p>
          <a:p>
            <a:r>
              <a:rPr lang="en-PH" dirty="0" smtClean="0"/>
              <a:t>AAEP = groups together Physical, Virtual and External Domains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879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AAEP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Access Policies</a:t>
            </a:r>
          </a:p>
          <a:p>
            <a:r>
              <a:rPr lang="en-PH" dirty="0" smtClean="0"/>
              <a:t>Click Global Policies</a:t>
            </a:r>
          </a:p>
          <a:p>
            <a:r>
              <a:rPr lang="en-PH" dirty="0" smtClean="0"/>
              <a:t>Click AAEP</a:t>
            </a:r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Create AAEP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253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AAEP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6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AAEP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Select the Physical Domain you created earlier.</a:t>
            </a:r>
          </a:p>
          <a:p>
            <a:r>
              <a:rPr lang="en-PH" dirty="0" smtClean="0"/>
              <a:t>Click Update</a:t>
            </a:r>
          </a:p>
          <a:p>
            <a:r>
              <a:rPr lang="en-PH" dirty="0" smtClean="0"/>
              <a:t>Click Next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066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Interface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PH" dirty="0" smtClean="0"/>
              <a:t>Interface Profile -&gt; inside is Access Port Selector.</a:t>
            </a:r>
          </a:p>
          <a:p>
            <a:r>
              <a:rPr lang="en-PH" dirty="0" smtClean="0"/>
              <a:t>Access Port Selector = interface range</a:t>
            </a:r>
          </a:p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Access Policies</a:t>
            </a:r>
          </a:p>
          <a:p>
            <a:r>
              <a:rPr lang="en-PH" dirty="0" smtClean="0"/>
              <a:t>Click Interface Policies</a:t>
            </a:r>
          </a:p>
          <a:p>
            <a:r>
              <a:rPr lang="en-PH" dirty="0" smtClean="0"/>
              <a:t>Click Profiles</a:t>
            </a:r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Create Interface Profile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74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Interface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2543"/>
            <a:ext cx="8534400" cy="479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9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Connections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dirty="0" smtClean="0"/>
              <a:t>Standard topology for all:</a:t>
            </a:r>
          </a:p>
          <a:p>
            <a:pPr lvl="1"/>
            <a:r>
              <a:rPr lang="en-PH" dirty="0" smtClean="0"/>
              <a:t>Spines connect to all Leafs</a:t>
            </a:r>
          </a:p>
          <a:p>
            <a:pPr lvl="1"/>
            <a:r>
              <a:rPr lang="en-PH" dirty="0" smtClean="0"/>
              <a:t>Leafs connect to all Spines</a:t>
            </a:r>
          </a:p>
          <a:p>
            <a:pPr lvl="1"/>
            <a:r>
              <a:rPr lang="en-PH" dirty="0" smtClean="0"/>
              <a:t>Spines never connect to another spine</a:t>
            </a:r>
          </a:p>
          <a:p>
            <a:pPr lvl="1"/>
            <a:r>
              <a:rPr lang="en-PH" dirty="0" smtClean="0"/>
              <a:t>Leafs never connect to another leaf</a:t>
            </a:r>
          </a:p>
          <a:p>
            <a:pPr lvl="1"/>
            <a:r>
              <a:rPr lang="en-PH" dirty="0" smtClean="0"/>
              <a:t>Predictable latency</a:t>
            </a:r>
          </a:p>
          <a:p>
            <a:pPr lvl="1"/>
            <a:r>
              <a:rPr lang="en-PH" dirty="0" smtClean="0"/>
              <a:t>All nodes 3 hops away from each other.</a:t>
            </a:r>
          </a:p>
          <a:p>
            <a:r>
              <a:rPr lang="en-PH" dirty="0" smtClean="0"/>
              <a:t>Use 40G QSFP for Spine-Leaf links</a:t>
            </a:r>
          </a:p>
          <a:p>
            <a:r>
              <a:rPr lang="en-PH" dirty="0" smtClean="0"/>
              <a:t>Use 10G for links from Leafs to nodes</a:t>
            </a:r>
          </a:p>
        </p:txBody>
      </p:sp>
    </p:spTree>
    <p:extLst>
      <p:ext uri="{BB962C8B-B14F-4D97-AF65-F5344CB8AC3E}">
        <p14:creationId xmlns:p14="http://schemas.microsoft.com/office/powerpoint/2010/main" val="30231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Interface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Click “+” on Interface Selectors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108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Access Port Selector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3" y="1447800"/>
            <a:ext cx="853856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3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Access Port Selector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Set access ports from N9K</a:t>
            </a:r>
          </a:p>
          <a:p>
            <a:r>
              <a:rPr lang="en-PH" dirty="0" smtClean="0"/>
              <a:t>Set Interface Policy Group created earlier.</a:t>
            </a:r>
          </a:p>
          <a:p>
            <a:r>
              <a:rPr lang="en-PH" dirty="0" smtClean="0"/>
              <a:t>Click OK</a:t>
            </a:r>
          </a:p>
          <a:p>
            <a:r>
              <a:rPr lang="en-PH" dirty="0" smtClean="0"/>
              <a:t>Click Submit</a:t>
            </a:r>
          </a:p>
        </p:txBody>
      </p:sp>
    </p:spTree>
    <p:extLst>
      <p:ext uri="{BB962C8B-B14F-4D97-AF65-F5344CB8AC3E}">
        <p14:creationId xmlns:p14="http://schemas.microsoft.com/office/powerpoint/2010/main" val="36585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Switch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PH" dirty="0" smtClean="0"/>
              <a:t>Switch Profile </a:t>
            </a:r>
            <a:r>
              <a:rPr lang="en-PH" dirty="0" smtClean="0"/>
              <a:t>-&gt; inside is Switch Selector</a:t>
            </a:r>
          </a:p>
          <a:p>
            <a:r>
              <a:rPr lang="en-PH" dirty="0" smtClean="0"/>
              <a:t>Switch Selector = Leaf/Spine selector </a:t>
            </a:r>
            <a:r>
              <a:rPr lang="en-PH" dirty="0" smtClean="0"/>
              <a:t>(for same </a:t>
            </a:r>
            <a:r>
              <a:rPr lang="en-PH" dirty="0" err="1" smtClean="0"/>
              <a:t>configs</a:t>
            </a:r>
            <a:r>
              <a:rPr lang="en-PH" dirty="0" smtClean="0"/>
              <a:t>/policies)</a:t>
            </a:r>
          </a:p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Access Policies</a:t>
            </a:r>
          </a:p>
          <a:p>
            <a:r>
              <a:rPr lang="en-PH" dirty="0" smtClean="0"/>
              <a:t>Click Switch Profiles</a:t>
            </a:r>
          </a:p>
          <a:p>
            <a:r>
              <a:rPr lang="en-PH" dirty="0" smtClean="0"/>
              <a:t>Click Profiles</a:t>
            </a:r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Create new switch profile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250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Switch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7801"/>
            <a:ext cx="8674099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1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Switch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Click “+” on Switch Selectors</a:t>
            </a:r>
          </a:p>
          <a:p>
            <a:r>
              <a:rPr lang="en-PH" dirty="0" smtClean="0"/>
              <a:t>Set name</a:t>
            </a:r>
          </a:p>
          <a:p>
            <a:r>
              <a:rPr lang="en-PH" dirty="0" smtClean="0"/>
              <a:t>Set Blocks (select leaf node(s))</a:t>
            </a:r>
          </a:p>
          <a:p>
            <a:r>
              <a:rPr lang="en-PH" dirty="0" smtClean="0"/>
              <a:t>Click Next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567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Switch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66018" cy="487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2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Switch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Tick the Interface Profile you created before.</a:t>
            </a:r>
          </a:p>
          <a:p>
            <a:r>
              <a:rPr lang="en-PH" dirty="0" smtClean="0"/>
              <a:t>Click Finish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636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Creating a </a:t>
            </a:r>
            <a:r>
              <a:rPr lang="en-PH" dirty="0" err="1" smtClean="0"/>
              <a:t>vPC</a:t>
            </a:r>
            <a:r>
              <a:rPr lang="en-PH" dirty="0" smtClean="0"/>
              <a:t> on Leafs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72000" cy="475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Creating a </a:t>
            </a:r>
            <a:r>
              <a:rPr lang="en-PH" dirty="0" err="1" smtClean="0"/>
              <a:t>vPC</a:t>
            </a:r>
            <a:r>
              <a:rPr lang="en-PH" dirty="0" smtClean="0"/>
              <a:t> on Leafs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Note: There will never be a peer-link here.</a:t>
            </a:r>
          </a:p>
          <a:p>
            <a:r>
              <a:rPr lang="en-PH" dirty="0" smtClean="0"/>
              <a:t>Any device that has capability for port-channel can form </a:t>
            </a:r>
            <a:r>
              <a:rPr lang="en-PH" dirty="0" err="1" smtClean="0"/>
              <a:t>vPC</a:t>
            </a:r>
            <a:r>
              <a:rPr lang="en-PH" dirty="0" smtClean="0"/>
              <a:t> with the Leafs</a:t>
            </a:r>
            <a:r>
              <a:rPr lang="en-PH" dirty="0" smtClean="0"/>
              <a:t>.</a:t>
            </a:r>
          </a:p>
          <a:p>
            <a:r>
              <a:rPr lang="en-PH" dirty="0" smtClean="0"/>
              <a:t>FEX can only connect to a Leaf as of this moment (no </a:t>
            </a:r>
            <a:r>
              <a:rPr lang="en-PH" dirty="0" err="1" smtClean="0"/>
              <a:t>vPC</a:t>
            </a:r>
            <a:r>
              <a:rPr lang="en-PH" dirty="0" smtClean="0"/>
              <a:t>+/E-</a:t>
            </a:r>
            <a:r>
              <a:rPr lang="en-PH" dirty="0" err="1" smtClean="0"/>
              <a:t>vPC</a:t>
            </a:r>
            <a:r>
              <a:rPr lang="en-PH" dirty="0" smtClean="0"/>
              <a:t>).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729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Initial </a:t>
            </a:r>
            <a:r>
              <a:rPr lang="en-PH" dirty="0" err="1" smtClean="0"/>
              <a:t>config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APIC comes in a UCS C-series server</a:t>
            </a:r>
          </a:p>
          <a:p>
            <a:r>
              <a:rPr lang="en-PH" dirty="0" smtClean="0"/>
              <a:t>Connect a </a:t>
            </a:r>
            <a:r>
              <a:rPr lang="en-PH" dirty="0" err="1" smtClean="0"/>
              <a:t>usb</a:t>
            </a:r>
            <a:r>
              <a:rPr lang="en-PH" dirty="0" smtClean="0"/>
              <a:t> keyboard and VGA monitor to view CLI for initial setup.</a:t>
            </a:r>
          </a:p>
          <a:p>
            <a:r>
              <a:rPr lang="en-PH" dirty="0" smtClean="0"/>
              <a:t>Configure password for admin</a:t>
            </a:r>
          </a:p>
          <a:p>
            <a:r>
              <a:rPr lang="en-PH" dirty="0" smtClean="0"/>
              <a:t>Configure IP address/default gateway</a:t>
            </a:r>
          </a:p>
          <a:p>
            <a:r>
              <a:rPr lang="en-PH" dirty="0" smtClean="0"/>
              <a:t>Once done, connect laptop on Eth1 and browse thru https://192.168.10.1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173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Defining </a:t>
            </a:r>
            <a:r>
              <a:rPr lang="en-PH" dirty="0" err="1" smtClean="0"/>
              <a:t>vPC</a:t>
            </a:r>
            <a:r>
              <a:rPr lang="en-PH" dirty="0" smtClean="0"/>
              <a:t>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Access Policies</a:t>
            </a:r>
          </a:p>
          <a:p>
            <a:r>
              <a:rPr lang="en-PH" dirty="0" smtClean="0"/>
              <a:t>Click Switch Policies</a:t>
            </a:r>
          </a:p>
          <a:p>
            <a:r>
              <a:rPr lang="en-PH" dirty="0" smtClean="0"/>
              <a:t>Click Virtual Port Channel default</a:t>
            </a:r>
          </a:p>
          <a:p>
            <a:r>
              <a:rPr lang="en-PH" dirty="0" smtClean="0"/>
              <a:t>Set description</a:t>
            </a:r>
          </a:p>
          <a:p>
            <a:r>
              <a:rPr lang="en-PH" dirty="0" smtClean="0"/>
              <a:t>Click “+” on Explicit VPC Protection Groups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124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Defining </a:t>
            </a:r>
            <a:r>
              <a:rPr lang="en-PH" dirty="0" err="1"/>
              <a:t>vPC</a:t>
            </a:r>
            <a:r>
              <a:rPr lang="en-PH" dirty="0"/>
              <a:t>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Defining </a:t>
            </a:r>
            <a:r>
              <a:rPr lang="en-PH" dirty="0" err="1"/>
              <a:t>vPC</a:t>
            </a:r>
            <a:r>
              <a:rPr lang="en-PH" dirty="0"/>
              <a:t>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VPC domain name</a:t>
            </a:r>
          </a:p>
          <a:p>
            <a:r>
              <a:rPr lang="en-PH" dirty="0" smtClean="0"/>
              <a:t>Set VPC domain ID</a:t>
            </a:r>
          </a:p>
          <a:p>
            <a:r>
              <a:rPr lang="en-PH" dirty="0" smtClean="0"/>
              <a:t>Set “default” on VPC </a:t>
            </a:r>
            <a:r>
              <a:rPr lang="en-PH" dirty="0"/>
              <a:t>D</a:t>
            </a:r>
            <a:r>
              <a:rPr lang="en-PH" dirty="0" smtClean="0"/>
              <a:t>omain Policy</a:t>
            </a:r>
          </a:p>
          <a:p>
            <a:r>
              <a:rPr lang="en-PH" dirty="0" smtClean="0"/>
              <a:t>Select the 2 Leafs which will use </a:t>
            </a:r>
            <a:r>
              <a:rPr lang="en-PH" dirty="0" err="1" smtClean="0"/>
              <a:t>vPC</a:t>
            </a:r>
            <a:endParaRPr lang="en-PH" dirty="0" smtClean="0"/>
          </a:p>
          <a:p>
            <a:r>
              <a:rPr lang="en-PH" dirty="0" smtClean="0"/>
              <a:t>Click Submit</a:t>
            </a:r>
          </a:p>
          <a:p>
            <a:r>
              <a:rPr lang="en-PH" dirty="0" smtClean="0"/>
              <a:t>Click Submit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3221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Defining </a:t>
            </a:r>
            <a:r>
              <a:rPr lang="en-PH" dirty="0" err="1"/>
              <a:t>vPC</a:t>
            </a:r>
            <a:r>
              <a:rPr lang="en-PH" dirty="0"/>
              <a:t>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Inventory</a:t>
            </a:r>
          </a:p>
          <a:p>
            <a:r>
              <a:rPr lang="en-PH" dirty="0" smtClean="0"/>
              <a:t>Click Pod 1</a:t>
            </a:r>
          </a:p>
          <a:p>
            <a:r>
              <a:rPr lang="en-PH" dirty="0" smtClean="0"/>
              <a:t>Click Leaf #</a:t>
            </a:r>
          </a:p>
          <a:p>
            <a:r>
              <a:rPr lang="en-PH" dirty="0" smtClean="0"/>
              <a:t>Click Interfaces</a:t>
            </a:r>
          </a:p>
          <a:p>
            <a:r>
              <a:rPr lang="en-PH" dirty="0" smtClean="0"/>
              <a:t>Click </a:t>
            </a:r>
            <a:r>
              <a:rPr lang="en-PH" dirty="0"/>
              <a:t>V</a:t>
            </a:r>
            <a:r>
              <a:rPr lang="en-PH" dirty="0" smtClean="0"/>
              <a:t>PC interfaces	</a:t>
            </a:r>
          </a:p>
          <a:p>
            <a:r>
              <a:rPr lang="en-PH" dirty="0" smtClean="0"/>
              <a:t>Click port #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295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Verify </a:t>
            </a:r>
            <a:r>
              <a:rPr lang="en-PH" dirty="0" err="1" smtClean="0"/>
              <a:t>vPC</a:t>
            </a:r>
            <a:r>
              <a:rPr lang="en-PH" dirty="0" smtClean="0"/>
              <a:t>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600199"/>
            <a:ext cx="8728364" cy="490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1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Configuring the </a:t>
            </a:r>
            <a:r>
              <a:rPr lang="en-PH" dirty="0" err="1" smtClean="0"/>
              <a:t>vPC</a:t>
            </a:r>
            <a:r>
              <a:rPr lang="en-PH" dirty="0" smtClean="0"/>
              <a:t> port on the Leaf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38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</a:t>
            </a:r>
            <a:r>
              <a:rPr lang="en-PH" dirty="0" err="1" smtClean="0"/>
              <a:t>vPC</a:t>
            </a:r>
            <a:r>
              <a:rPr lang="en-PH" dirty="0" smtClean="0"/>
              <a:t> interfaces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Interface Policies</a:t>
            </a:r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Configure Interface, PC, and </a:t>
            </a:r>
            <a:r>
              <a:rPr lang="en-PH" dirty="0" smtClean="0"/>
              <a:t>VPC</a:t>
            </a:r>
          </a:p>
          <a:p>
            <a:r>
              <a:rPr lang="en-PH" dirty="0" smtClean="0"/>
              <a:t>Click </a:t>
            </a:r>
            <a:r>
              <a:rPr lang="en-PH" dirty="0" smtClean="0"/>
              <a:t>the green “+” sign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092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</a:t>
            </a:r>
            <a:r>
              <a:rPr lang="en-PH" dirty="0" err="1"/>
              <a:t>vPC</a:t>
            </a:r>
            <a:r>
              <a:rPr lang="en-PH" dirty="0"/>
              <a:t> interfaces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8096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</a:t>
            </a:r>
            <a:r>
              <a:rPr lang="en-PH" dirty="0" err="1"/>
              <a:t>vPC</a:t>
            </a:r>
            <a:r>
              <a:rPr lang="en-PH" dirty="0"/>
              <a:t> Interface 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PH" dirty="0"/>
              <a:t>Select Advanced mode:</a:t>
            </a:r>
          </a:p>
          <a:p>
            <a:r>
              <a:rPr lang="en-PH" dirty="0"/>
              <a:t>Set Leaf# that will be used</a:t>
            </a:r>
          </a:p>
          <a:p>
            <a:r>
              <a:rPr lang="en-PH" dirty="0"/>
              <a:t>Set Switch Profile </a:t>
            </a:r>
            <a:r>
              <a:rPr lang="en-PH" dirty="0" smtClean="0"/>
              <a:t>name</a:t>
            </a:r>
            <a:endParaRPr lang="en-PH" dirty="0" smtClean="0"/>
          </a:p>
          <a:p>
            <a:r>
              <a:rPr lang="en-PH" dirty="0" smtClean="0"/>
              <a:t>Select </a:t>
            </a:r>
            <a:r>
              <a:rPr lang="en-PH" dirty="0" smtClean="0"/>
              <a:t>VPC as interface type</a:t>
            </a:r>
          </a:p>
          <a:p>
            <a:r>
              <a:rPr lang="en-PH" dirty="0" smtClean="0"/>
              <a:t>Set interface no</a:t>
            </a:r>
            <a:r>
              <a:rPr lang="en-PH" dirty="0" smtClean="0"/>
              <a:t>. (48/96-port)</a:t>
            </a:r>
            <a:endParaRPr lang="en-PH" dirty="0" smtClean="0"/>
          </a:p>
          <a:p>
            <a:r>
              <a:rPr lang="en-PH" dirty="0" smtClean="0"/>
              <a:t>Set interface selector name</a:t>
            </a:r>
          </a:p>
          <a:p>
            <a:r>
              <a:rPr lang="en-PH" dirty="0" smtClean="0"/>
              <a:t>Select </a:t>
            </a:r>
            <a:r>
              <a:rPr lang="en-PH" dirty="0" err="1" smtClean="0"/>
              <a:t>vPC</a:t>
            </a:r>
            <a:r>
              <a:rPr lang="en-PH" dirty="0" smtClean="0"/>
              <a:t> Policy Group created earlier</a:t>
            </a:r>
          </a:p>
          <a:p>
            <a:r>
              <a:rPr lang="en-PH" dirty="0" smtClean="0"/>
              <a:t>Click Save</a:t>
            </a:r>
          </a:p>
          <a:p>
            <a:r>
              <a:rPr lang="en-PH" dirty="0" smtClean="0"/>
              <a:t>Click Save</a:t>
            </a:r>
          </a:p>
          <a:p>
            <a:endParaRPr lang="en-PH" dirty="0" smtClean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555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</a:t>
            </a:r>
            <a:r>
              <a:rPr lang="en-PH" dirty="0" err="1"/>
              <a:t>vPC</a:t>
            </a:r>
            <a:r>
              <a:rPr lang="en-PH" dirty="0"/>
              <a:t> </a:t>
            </a:r>
            <a:r>
              <a:rPr lang="en-PH" dirty="0" smtClean="0"/>
              <a:t>Interface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1" y="1524000"/>
            <a:ext cx="86772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Initial </a:t>
            </a:r>
            <a:r>
              <a:rPr lang="en-PH" dirty="0" err="1" smtClean="0"/>
              <a:t>configs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4" y="1828800"/>
            <a:ext cx="833729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7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Individual/Port-channel(PC)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Same procedure applies when connecting a Normal Port-channel, just tick the PC, instead of </a:t>
            </a:r>
            <a:r>
              <a:rPr lang="en-PH" dirty="0" err="1" smtClean="0"/>
              <a:t>vPC</a:t>
            </a:r>
            <a:r>
              <a:rPr lang="en-PH" dirty="0" smtClean="0"/>
              <a:t>.</a:t>
            </a:r>
          </a:p>
          <a:p>
            <a:r>
              <a:rPr lang="en-PH" dirty="0" smtClean="0"/>
              <a:t>Same procedure also for single link connection, tick the individual instead of PC/</a:t>
            </a:r>
            <a:r>
              <a:rPr lang="en-PH" dirty="0" err="1" smtClean="0"/>
              <a:t>vPC</a:t>
            </a:r>
            <a:r>
              <a:rPr lang="en-PH" dirty="0" smtClean="0"/>
              <a:t>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134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Configuring Leaf port connecting to a FEX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37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FEX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dirty="0" smtClean="0"/>
              <a:t>FEX Profile -&gt; Inside is FEX Interface Selector</a:t>
            </a:r>
          </a:p>
          <a:p>
            <a:r>
              <a:rPr lang="en-PH" dirty="0" smtClean="0"/>
              <a:t>Interface Selector -&gt; Group of interfaces</a:t>
            </a:r>
          </a:p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Access Policies</a:t>
            </a:r>
          </a:p>
          <a:p>
            <a:r>
              <a:rPr lang="en-PH" dirty="0" smtClean="0"/>
              <a:t>Click Interface Policies</a:t>
            </a:r>
          </a:p>
          <a:p>
            <a:r>
              <a:rPr lang="en-PH" dirty="0" smtClean="0"/>
              <a:t>Click Profiles</a:t>
            </a:r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Create FEX Profile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083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FEX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492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7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FEX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Click “+” on FEX Access Interface Selectors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012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FEX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5617"/>
            <a:ext cx="8534400" cy="479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6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FEX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Set interface ID</a:t>
            </a:r>
          </a:p>
          <a:p>
            <a:r>
              <a:rPr lang="en-PH" dirty="0" smtClean="0"/>
              <a:t>Set Interface Policy Group</a:t>
            </a:r>
          </a:p>
          <a:p>
            <a:r>
              <a:rPr lang="en-PH" dirty="0" smtClean="0"/>
              <a:t>Click OK</a:t>
            </a:r>
          </a:p>
          <a:p>
            <a:r>
              <a:rPr lang="en-PH" dirty="0" smtClean="0"/>
              <a:t>Click Submit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341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</a:t>
            </a:r>
            <a:r>
              <a:rPr lang="en-PH" dirty="0" err="1" smtClean="0"/>
              <a:t>vPC</a:t>
            </a:r>
            <a:r>
              <a:rPr lang="en-PH" dirty="0" smtClean="0"/>
              <a:t> interfaces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Interface Policies</a:t>
            </a:r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Configure Interface, PC, and </a:t>
            </a:r>
            <a:r>
              <a:rPr lang="en-PH" dirty="0" smtClean="0"/>
              <a:t>VPC</a:t>
            </a:r>
          </a:p>
          <a:p>
            <a:r>
              <a:rPr lang="en-PH" dirty="0" smtClean="0"/>
              <a:t>Click </a:t>
            </a:r>
            <a:r>
              <a:rPr lang="en-PH" dirty="0" smtClean="0"/>
              <a:t>the green “+” sign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633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</a:t>
            </a:r>
            <a:r>
              <a:rPr lang="en-PH" dirty="0" err="1"/>
              <a:t>vPC</a:t>
            </a:r>
            <a:r>
              <a:rPr lang="en-PH" dirty="0"/>
              <a:t> interfaces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8096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0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Connect a FEX to a Leaf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Select Advanced mode:</a:t>
            </a:r>
          </a:p>
          <a:p>
            <a:r>
              <a:rPr lang="en-PH" dirty="0" smtClean="0"/>
              <a:t>Set </a:t>
            </a:r>
            <a:r>
              <a:rPr lang="en-PH" dirty="0" smtClean="0"/>
              <a:t>Leaf# that will be used</a:t>
            </a:r>
            <a:endParaRPr lang="en-PH" dirty="0" smtClean="0"/>
          </a:p>
          <a:p>
            <a:r>
              <a:rPr lang="en-PH" dirty="0" smtClean="0"/>
              <a:t>Set Switch Profile name</a:t>
            </a:r>
          </a:p>
          <a:p>
            <a:r>
              <a:rPr lang="en-PH" dirty="0" smtClean="0"/>
              <a:t>Set </a:t>
            </a:r>
            <a:r>
              <a:rPr lang="en-PH" dirty="0" smtClean="0"/>
              <a:t>FEX# &amp; </a:t>
            </a:r>
            <a:r>
              <a:rPr lang="en-PH" dirty="0" smtClean="0"/>
              <a:t>port </a:t>
            </a:r>
            <a:r>
              <a:rPr lang="en-PH" dirty="0" smtClean="0"/>
              <a:t>on Leaf that </a:t>
            </a:r>
            <a:r>
              <a:rPr lang="en-PH" dirty="0" smtClean="0"/>
              <a:t>it will connect </a:t>
            </a:r>
            <a:r>
              <a:rPr lang="en-PH" dirty="0" smtClean="0"/>
              <a:t>to</a:t>
            </a:r>
            <a:endParaRPr lang="en-PH" dirty="0" smtClean="0"/>
          </a:p>
          <a:p>
            <a:r>
              <a:rPr lang="en-PH" dirty="0" smtClean="0"/>
              <a:t>Ignore </a:t>
            </a:r>
            <a:r>
              <a:rPr lang="en-PH" dirty="0" smtClean="0"/>
              <a:t>the green “+” </a:t>
            </a:r>
            <a:r>
              <a:rPr lang="en-PH" dirty="0" smtClean="0"/>
              <a:t>sign (this is for non-</a:t>
            </a:r>
            <a:r>
              <a:rPr lang="en-PH" dirty="0" err="1" smtClean="0"/>
              <a:t>fex</a:t>
            </a:r>
            <a:r>
              <a:rPr lang="en-PH" dirty="0" smtClean="0"/>
              <a:t> switch/server connection)</a:t>
            </a:r>
            <a:endParaRPr lang="en-PH" dirty="0" smtClean="0"/>
          </a:p>
          <a:p>
            <a:endParaRPr lang="en-PH" dirty="0" smtClean="0"/>
          </a:p>
          <a:p>
            <a:endParaRPr lang="en-PH" dirty="0" smtClean="0"/>
          </a:p>
          <a:p>
            <a:endParaRPr lang="en-PH" dirty="0" smtClean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565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ACI GUI Login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1954"/>
            <a:ext cx="8571019" cy="48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Connect a FEX to a Leaf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1524000"/>
            <a:ext cx="88106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Verify FEX Connectivity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Inventory</a:t>
            </a:r>
          </a:p>
          <a:p>
            <a:r>
              <a:rPr lang="en-PH" dirty="0" smtClean="0"/>
              <a:t>Click Pod 1</a:t>
            </a:r>
          </a:p>
          <a:p>
            <a:r>
              <a:rPr lang="en-PH" dirty="0" smtClean="0"/>
              <a:t>Click Leaf #</a:t>
            </a:r>
          </a:p>
          <a:p>
            <a:r>
              <a:rPr lang="en-PH" dirty="0" smtClean="0"/>
              <a:t>Click Fabric Extenders</a:t>
            </a:r>
          </a:p>
          <a:p>
            <a:r>
              <a:rPr lang="en-PH" dirty="0" smtClean="0"/>
              <a:t>Click </a:t>
            </a:r>
            <a:r>
              <a:rPr lang="en-PH" dirty="0" err="1" smtClean="0"/>
              <a:t>Fex</a:t>
            </a:r>
            <a:r>
              <a:rPr lang="en-PH" dirty="0" smtClean="0"/>
              <a:t> 101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749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Verify FEX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5122" name="Picture 2" descr="https://supportforums.cisco.com/sites/default/files/attachments/document/8-214_10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0084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83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Verify FEX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dirty="0" smtClean="0"/>
              <a:t>Click Fabric</a:t>
            </a:r>
          </a:p>
          <a:p>
            <a:r>
              <a:rPr lang="en-PH" dirty="0" smtClean="0"/>
              <a:t>Click Access Policies</a:t>
            </a:r>
          </a:p>
          <a:p>
            <a:r>
              <a:rPr lang="en-PH" dirty="0" smtClean="0"/>
              <a:t>Click Switch Profiles</a:t>
            </a:r>
          </a:p>
          <a:p>
            <a:r>
              <a:rPr lang="en-PH" dirty="0" smtClean="0"/>
              <a:t>Click Profiles</a:t>
            </a:r>
          </a:p>
          <a:p>
            <a:r>
              <a:rPr lang="en-PH" dirty="0" smtClean="0"/>
              <a:t>Check the FEX you created</a:t>
            </a:r>
          </a:p>
          <a:p>
            <a:r>
              <a:rPr lang="en-PH" dirty="0" smtClean="0"/>
              <a:t>Click Interface Policies</a:t>
            </a:r>
          </a:p>
          <a:p>
            <a:r>
              <a:rPr lang="en-PH" dirty="0" smtClean="0"/>
              <a:t>Click Profiles</a:t>
            </a:r>
          </a:p>
          <a:p>
            <a:r>
              <a:rPr lang="en-PH" dirty="0" smtClean="0"/>
              <a:t>Check the interface profile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98725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Verify FEX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074" name="Picture 2" descr="https://supportforums.cisco.com/sites/default/files/attachments/document/5-214_6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49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74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Currently Supported FEX models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PH" dirty="0"/>
              <a:t>2248Pq</a:t>
            </a:r>
          </a:p>
          <a:p>
            <a:r>
              <a:rPr lang="en-PH" dirty="0"/>
              <a:t>2248TP-E</a:t>
            </a:r>
          </a:p>
          <a:p>
            <a:r>
              <a:rPr lang="en-PH" dirty="0"/>
              <a:t>2248TP</a:t>
            </a:r>
          </a:p>
          <a:p>
            <a:r>
              <a:rPr lang="en-PH" dirty="0"/>
              <a:t>2232PP</a:t>
            </a:r>
          </a:p>
          <a:p>
            <a:r>
              <a:rPr lang="en-PH" dirty="0"/>
              <a:t>2232TM-E</a:t>
            </a:r>
          </a:p>
          <a:p>
            <a:r>
              <a:rPr lang="en-PH" dirty="0"/>
              <a:t>B22Dell-P</a:t>
            </a:r>
          </a:p>
          <a:p>
            <a:r>
              <a:rPr lang="en-PH" dirty="0"/>
              <a:t>B22HP-P</a:t>
            </a:r>
          </a:p>
          <a:p>
            <a:r>
              <a:rPr lang="en-PH" dirty="0"/>
              <a:t>B22IBM-P</a:t>
            </a:r>
          </a:p>
          <a:p>
            <a:pPr marL="0" indent="0">
              <a:buNone/>
            </a:pPr>
            <a:endParaRPr lang="en-PH" dirty="0" smtClean="0"/>
          </a:p>
          <a:p>
            <a:pPr marL="0" indent="0">
              <a:buNone/>
            </a:pPr>
            <a:r>
              <a:rPr lang="en-PH" sz="1900" dirty="0" smtClean="0"/>
              <a:t>*As of April 2015</a:t>
            </a:r>
            <a:endParaRPr lang="en-PH" sz="1900" dirty="0"/>
          </a:p>
        </p:txBody>
      </p:sp>
    </p:spTree>
    <p:extLst>
      <p:ext uri="{BB962C8B-B14F-4D97-AF65-F5344CB8AC3E}">
        <p14:creationId xmlns:p14="http://schemas.microsoft.com/office/powerpoint/2010/main" val="2014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Tenants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703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Tenant Tree Model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8131"/>
            <a:ext cx="7315200" cy="48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Tenant Tree Model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ACI can have multiple Tenants (Clients)</a:t>
            </a:r>
          </a:p>
          <a:p>
            <a:r>
              <a:rPr lang="en-PH" dirty="0" smtClean="0"/>
              <a:t>A Tenant can have more than 1 Context/VRF</a:t>
            </a:r>
          </a:p>
          <a:p>
            <a:r>
              <a:rPr lang="en-PH" dirty="0" smtClean="0"/>
              <a:t>A Context/VRF can have more than 1 </a:t>
            </a:r>
            <a:r>
              <a:rPr lang="en-PH" dirty="0" err="1" smtClean="0"/>
              <a:t>Brigde</a:t>
            </a:r>
            <a:r>
              <a:rPr lang="en-PH" dirty="0" smtClean="0"/>
              <a:t> Domain</a:t>
            </a:r>
          </a:p>
          <a:p>
            <a:r>
              <a:rPr lang="en-PH" dirty="0" smtClean="0"/>
              <a:t>A Bridge Domain can have more than one EPG</a:t>
            </a:r>
          </a:p>
          <a:p>
            <a:r>
              <a:rPr lang="en-PH" dirty="0" smtClean="0"/>
              <a:t>An EPG can have more than one End Point.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77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Tenant Tree Model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Similarly, an End Point cannot belong to more than 1 EPG.</a:t>
            </a:r>
          </a:p>
          <a:p>
            <a:r>
              <a:rPr lang="en-PH" dirty="0" smtClean="0"/>
              <a:t>An EPG cannot belong to more than 1 BD.</a:t>
            </a:r>
          </a:p>
          <a:p>
            <a:r>
              <a:rPr lang="en-PH" dirty="0" smtClean="0"/>
              <a:t>A Bridge Domain cannot belong to more than 1 Context/VRF.</a:t>
            </a:r>
          </a:p>
          <a:p>
            <a:r>
              <a:rPr lang="en-PH" dirty="0" smtClean="0"/>
              <a:t>A Context/VRF cannot belong to more than 1 Tenant.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468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ACI Dashboard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0592"/>
            <a:ext cx="8773362" cy="493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Inter-VRF communication will require NAT for overlapping subnets.</a:t>
            </a:r>
          </a:p>
          <a:p>
            <a:r>
              <a:rPr lang="en-PH" dirty="0" smtClean="0"/>
              <a:t>Bridge-domain refers to flooding domain only.</a:t>
            </a:r>
          </a:p>
          <a:p>
            <a:r>
              <a:rPr lang="en-PH" dirty="0" smtClean="0"/>
              <a:t>EPGs under same and different BD can talk to each other as long as they have the proper contract.</a:t>
            </a:r>
          </a:p>
          <a:p>
            <a:r>
              <a:rPr lang="en-PH" dirty="0" smtClean="0"/>
              <a:t>Inter-tenant -&gt; not possible as of this moment???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440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Adding a new Tenant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TENANTS</a:t>
            </a:r>
          </a:p>
          <a:p>
            <a:r>
              <a:rPr lang="en-PH" dirty="0" smtClean="0"/>
              <a:t>Click ADD TENANT</a:t>
            </a:r>
          </a:p>
        </p:txBody>
      </p:sp>
    </p:spTree>
    <p:extLst>
      <p:ext uri="{BB962C8B-B14F-4D97-AF65-F5344CB8AC3E}">
        <p14:creationId xmlns:p14="http://schemas.microsoft.com/office/powerpoint/2010/main" val="14581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Adding a new Tenant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6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Adding a new Tenant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Click Next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059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Adding a new Tenant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48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2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Adding a new Tenant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“+” to create a new network</a:t>
            </a:r>
          </a:p>
          <a:p>
            <a:r>
              <a:rPr lang="en-PH" dirty="0" smtClean="0"/>
              <a:t>Private network/network/Context/VRF are all the same in ACI.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08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Adding a new Network/Context/VRF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096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Adding a new Network/Context/VRF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Set name</a:t>
            </a:r>
          </a:p>
          <a:p>
            <a:r>
              <a:rPr lang="en-PH" dirty="0" smtClean="0"/>
              <a:t>Tick the “Create Bridge Domain” checkbox</a:t>
            </a:r>
          </a:p>
          <a:p>
            <a:r>
              <a:rPr lang="en-PH" dirty="0" smtClean="0"/>
              <a:t>Click Next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798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Adding a new Network/Context/VRF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4" y="1600200"/>
            <a:ext cx="8602716" cy="483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Adding a new Bridge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PH" dirty="0" smtClean="0"/>
              <a:t>Set Bridge Domain name</a:t>
            </a:r>
          </a:p>
          <a:p>
            <a:r>
              <a:rPr lang="en-PH" dirty="0" smtClean="0"/>
              <a:t>Click on “+” for Subnets</a:t>
            </a:r>
          </a:p>
          <a:p>
            <a:r>
              <a:rPr lang="en-PH" dirty="0" smtClean="0"/>
              <a:t>Specify subnets under this Bridge Domain</a:t>
            </a:r>
          </a:p>
          <a:p>
            <a:pPr lvl="1"/>
            <a:r>
              <a:rPr lang="en-PH" dirty="0" smtClean="0"/>
              <a:t>Gateway </a:t>
            </a:r>
            <a:r>
              <a:rPr lang="en-PH" dirty="0" err="1" smtClean="0"/>
              <a:t>ip</a:t>
            </a:r>
            <a:r>
              <a:rPr lang="en-PH" dirty="0" smtClean="0"/>
              <a:t> address and Subnet mask</a:t>
            </a:r>
          </a:p>
          <a:p>
            <a:r>
              <a:rPr lang="en-PH" dirty="0" smtClean="0"/>
              <a:t>Click Update</a:t>
            </a:r>
          </a:p>
          <a:p>
            <a:r>
              <a:rPr lang="en-PH" dirty="0" smtClean="0"/>
              <a:t>Click OK</a:t>
            </a:r>
          </a:p>
          <a:p>
            <a:r>
              <a:rPr lang="en-PH" dirty="0" smtClean="0"/>
              <a:t>Click FINISH</a:t>
            </a:r>
          </a:p>
          <a:p>
            <a:r>
              <a:rPr lang="en-PH" dirty="0" smtClean="0"/>
              <a:t>This Tenant will now appear on the Submenu of TENANTS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862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FABRIC</a:t>
            </a:r>
            <a:endParaRPr lang="en-P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53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an Application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Application Profile = Contains one or more EPG(s)</a:t>
            </a:r>
          </a:p>
          <a:p>
            <a:r>
              <a:rPr lang="en-PH" dirty="0" smtClean="0"/>
              <a:t>App Profile will pertain to an Application Server, whereas multiple EPGs will be used by this Server.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202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an Application Profile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TENANTS</a:t>
            </a:r>
          </a:p>
          <a:p>
            <a:r>
              <a:rPr lang="en-PH" dirty="0" smtClean="0"/>
              <a:t>Click &lt;Tenant-name&gt;</a:t>
            </a:r>
          </a:p>
          <a:p>
            <a:r>
              <a:rPr lang="en-PH" dirty="0" smtClean="0"/>
              <a:t>Click Application Profiles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200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1524000"/>
            <a:ext cx="88096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3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an Application EPG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EPG – End Point Group</a:t>
            </a:r>
          </a:p>
          <a:p>
            <a:r>
              <a:rPr lang="en-PH" dirty="0" smtClean="0"/>
              <a:t>EPG – Group of hosts that will have the same policies.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65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an Application EPG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on “+” on EPGs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20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an Application EPG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1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an Application EPG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Set EPG name</a:t>
            </a:r>
          </a:p>
          <a:p>
            <a:r>
              <a:rPr lang="en-PH" dirty="0" smtClean="0"/>
              <a:t>Set the Bridge Domain you created earlier.</a:t>
            </a:r>
          </a:p>
          <a:p>
            <a:r>
              <a:rPr lang="en-PH" dirty="0" smtClean="0"/>
              <a:t>Set the Physical Domain you created earlier.</a:t>
            </a:r>
          </a:p>
          <a:p>
            <a:r>
              <a:rPr lang="en-PH" dirty="0" smtClean="0"/>
              <a:t>Click Update</a:t>
            </a:r>
          </a:p>
          <a:p>
            <a:r>
              <a:rPr lang="en-PH" dirty="0" smtClean="0"/>
              <a:t>Tick the “Statically link with Leaves/Paths”</a:t>
            </a:r>
          </a:p>
          <a:p>
            <a:pPr lvl="1"/>
            <a:r>
              <a:rPr lang="en-PH" dirty="0" smtClean="0"/>
              <a:t>These are all optional for Traffic control</a:t>
            </a:r>
          </a:p>
          <a:p>
            <a:r>
              <a:rPr lang="en-PH" dirty="0" smtClean="0"/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21534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an Application EPG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8" y="1447800"/>
            <a:ext cx="880963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2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an Application EPG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PH" dirty="0" smtClean="0"/>
              <a:t>VLAN should fall under range you defined earlier.</a:t>
            </a:r>
          </a:p>
          <a:p>
            <a:r>
              <a:rPr lang="en-PH" dirty="0" smtClean="0"/>
              <a:t>Click Update</a:t>
            </a:r>
          </a:p>
          <a:p>
            <a:r>
              <a:rPr lang="en-PH" dirty="0" smtClean="0"/>
              <a:t>Click OK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395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Connecting to External L2 Network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1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Fabric Inventory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52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Connecting a Bridge Domain to an existing L2 network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Tenant</a:t>
            </a:r>
          </a:p>
          <a:p>
            <a:r>
              <a:rPr lang="en-PH" dirty="0" smtClean="0"/>
              <a:t>Go to Network Topology</a:t>
            </a:r>
          </a:p>
          <a:p>
            <a:r>
              <a:rPr lang="en-PH" dirty="0" smtClean="0"/>
              <a:t>Click Add L2 External</a:t>
            </a:r>
          </a:p>
          <a:p>
            <a:r>
              <a:rPr lang="en-PH" dirty="0" smtClean="0"/>
              <a:t>Create node profile</a:t>
            </a:r>
          </a:p>
          <a:p>
            <a:r>
              <a:rPr lang="en-PH" dirty="0" smtClean="0"/>
              <a:t>Create interface profile</a:t>
            </a:r>
          </a:p>
          <a:p>
            <a:r>
              <a:rPr lang="en-PH" dirty="0" smtClean="0"/>
              <a:t>Assign the interface that will connect as </a:t>
            </a:r>
            <a:r>
              <a:rPr lang="en-PH" smtClean="0"/>
              <a:t>L2 external.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239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33138" cy="485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Things that can be set:</a:t>
            </a:r>
          </a:p>
          <a:p>
            <a:pPr lvl="1"/>
            <a:r>
              <a:rPr lang="en-PH" dirty="0" smtClean="0"/>
              <a:t>Just as how you will connect a switch to another switch, you will set </a:t>
            </a:r>
            <a:r>
              <a:rPr lang="en-PH" dirty="0" err="1" smtClean="0"/>
              <a:t>vlans</a:t>
            </a:r>
            <a:r>
              <a:rPr lang="en-PH" dirty="0" smtClean="0"/>
              <a:t> allowed under the int.</a:t>
            </a:r>
          </a:p>
          <a:p>
            <a:pPr lvl="1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360006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Connecting to External L3 Network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065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Connecting </a:t>
            </a:r>
            <a:r>
              <a:rPr lang="en-PH" dirty="0" smtClean="0"/>
              <a:t>ACI </a:t>
            </a:r>
            <a:r>
              <a:rPr lang="en-PH" dirty="0" smtClean="0"/>
              <a:t>to </a:t>
            </a:r>
            <a:r>
              <a:rPr lang="en-PH" dirty="0" smtClean="0"/>
              <a:t>an existing </a:t>
            </a:r>
            <a:r>
              <a:rPr lang="en-PH" dirty="0" smtClean="0"/>
              <a:t>L3 network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Tenant</a:t>
            </a:r>
          </a:p>
          <a:p>
            <a:r>
              <a:rPr lang="en-PH" dirty="0" smtClean="0"/>
              <a:t>Go to Network Topology</a:t>
            </a:r>
          </a:p>
          <a:p>
            <a:r>
              <a:rPr lang="en-PH" dirty="0" smtClean="0"/>
              <a:t>Click Add </a:t>
            </a:r>
            <a:r>
              <a:rPr lang="en-PH" dirty="0" smtClean="0"/>
              <a:t>L3 </a:t>
            </a:r>
            <a:r>
              <a:rPr lang="en-PH" dirty="0" smtClean="0"/>
              <a:t>External</a:t>
            </a:r>
          </a:p>
          <a:p>
            <a:r>
              <a:rPr lang="en-PH" dirty="0" smtClean="0"/>
              <a:t>Create node profile</a:t>
            </a:r>
          </a:p>
          <a:p>
            <a:r>
              <a:rPr lang="en-PH" dirty="0" smtClean="0"/>
              <a:t>Create interface profile</a:t>
            </a:r>
          </a:p>
          <a:p>
            <a:r>
              <a:rPr lang="en-PH" dirty="0" smtClean="0"/>
              <a:t>Assign the interface that will connect as </a:t>
            </a:r>
            <a:r>
              <a:rPr lang="en-PH" dirty="0" smtClean="0"/>
              <a:t>L3 </a:t>
            </a:r>
            <a:r>
              <a:rPr lang="en-PH" dirty="0" smtClean="0"/>
              <a:t>external.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11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Integrating with </a:t>
            </a:r>
            <a:r>
              <a:rPr lang="en-PH" dirty="0" err="1" smtClean="0"/>
              <a:t>VMWare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11948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Steps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Create VMM Domain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140463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Create a VMM Domain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VM Networking</a:t>
            </a:r>
          </a:p>
          <a:p>
            <a:r>
              <a:rPr lang="en-PH" dirty="0" smtClean="0"/>
              <a:t>Click Policies</a:t>
            </a:r>
          </a:p>
          <a:p>
            <a:r>
              <a:rPr lang="en-PH" dirty="0" smtClean="0"/>
              <a:t>Click VM Provider </a:t>
            </a:r>
            <a:r>
              <a:rPr lang="en-PH" dirty="0" err="1" smtClean="0"/>
              <a:t>Vmware</a:t>
            </a:r>
            <a:endParaRPr lang="en-PH" dirty="0" smtClean="0"/>
          </a:p>
          <a:p>
            <a:r>
              <a:rPr lang="en-PH" dirty="0" smtClean="0"/>
              <a:t>Click Actions (or right click)</a:t>
            </a:r>
          </a:p>
          <a:p>
            <a:r>
              <a:rPr lang="en-PH" dirty="0" smtClean="0"/>
              <a:t>Click Create </a:t>
            </a:r>
            <a:r>
              <a:rPr lang="en-PH" dirty="0" err="1" smtClean="0"/>
              <a:t>vCenter</a:t>
            </a:r>
            <a:r>
              <a:rPr lang="en-PH" dirty="0" smtClean="0"/>
              <a:t> Domain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660768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a VMM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613"/>
            <a:ext cx="87058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15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a VMM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Click “+” on </a:t>
            </a:r>
            <a:r>
              <a:rPr lang="en-PH" dirty="0" err="1" smtClean="0"/>
              <a:t>vCenter</a:t>
            </a:r>
            <a:r>
              <a:rPr lang="en-PH" dirty="0" smtClean="0"/>
              <a:t> Domains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1025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6060</TotalTime>
  <Words>1750</Words>
  <Application>Microsoft Office PowerPoint</Application>
  <PresentationFormat>On-screen Show (4:3)</PresentationFormat>
  <Paragraphs>394</Paragraphs>
  <Slides>129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Office Theme</vt:lpstr>
      <vt:lpstr>ACI Guide</vt:lpstr>
      <vt:lpstr>Initial Setup</vt:lpstr>
      <vt:lpstr>Connections</vt:lpstr>
      <vt:lpstr>Initial config</vt:lpstr>
      <vt:lpstr>Initial configs</vt:lpstr>
      <vt:lpstr>ACI GUI Login</vt:lpstr>
      <vt:lpstr>ACI Dashboard</vt:lpstr>
      <vt:lpstr>FABRIC</vt:lpstr>
      <vt:lpstr>Fabric Inventory</vt:lpstr>
      <vt:lpstr>Fabric Discovery</vt:lpstr>
      <vt:lpstr>Fabric Discovery</vt:lpstr>
      <vt:lpstr>Fabric Discovery</vt:lpstr>
      <vt:lpstr>Fabric Access Policies</vt:lpstr>
      <vt:lpstr>Vlan Creation</vt:lpstr>
      <vt:lpstr>VLAN Creation</vt:lpstr>
      <vt:lpstr>VLAN Creation</vt:lpstr>
      <vt:lpstr>VLAN Creation</vt:lpstr>
      <vt:lpstr>Create Physical Domain</vt:lpstr>
      <vt:lpstr>Create Physical Domain</vt:lpstr>
      <vt:lpstr>Create Physical Domain</vt:lpstr>
      <vt:lpstr>Create Interface Policy Group</vt:lpstr>
      <vt:lpstr>Create Interface Policy Group</vt:lpstr>
      <vt:lpstr>Create Interface Policy Group</vt:lpstr>
      <vt:lpstr>Create AAEP</vt:lpstr>
      <vt:lpstr>Create AAEP</vt:lpstr>
      <vt:lpstr>Create AAEP</vt:lpstr>
      <vt:lpstr>Create AAEP</vt:lpstr>
      <vt:lpstr>Create Interface Profile</vt:lpstr>
      <vt:lpstr>Create Interface Profile</vt:lpstr>
      <vt:lpstr>Create Interface Profile</vt:lpstr>
      <vt:lpstr>Create Access Port Selector</vt:lpstr>
      <vt:lpstr>Create Access Port Selector</vt:lpstr>
      <vt:lpstr>Create Switch Profile</vt:lpstr>
      <vt:lpstr>Create Switch Profile</vt:lpstr>
      <vt:lpstr>Create Switch Profile</vt:lpstr>
      <vt:lpstr>Create Switch Profile</vt:lpstr>
      <vt:lpstr>Create Switch Profile</vt:lpstr>
      <vt:lpstr>Creating a vPC on Leafs</vt:lpstr>
      <vt:lpstr>Creating a vPC on Leafs</vt:lpstr>
      <vt:lpstr>Defining vPC Domain</vt:lpstr>
      <vt:lpstr>Defining vPC Domain</vt:lpstr>
      <vt:lpstr>Defining vPC Domain</vt:lpstr>
      <vt:lpstr>Defining vPC Domain</vt:lpstr>
      <vt:lpstr>Verify vPC domain</vt:lpstr>
      <vt:lpstr>Configuring the vPC port on the Leaf</vt:lpstr>
      <vt:lpstr>Create vPC interfaces</vt:lpstr>
      <vt:lpstr>Create vPC interfaces</vt:lpstr>
      <vt:lpstr>Create vPC Interface </vt:lpstr>
      <vt:lpstr>Create vPC Interface</vt:lpstr>
      <vt:lpstr>Individual/Port-channel(PC)</vt:lpstr>
      <vt:lpstr>Configuring Leaf port connecting to a FEX</vt:lpstr>
      <vt:lpstr>Create FEX Profile</vt:lpstr>
      <vt:lpstr>Create FEX Profile</vt:lpstr>
      <vt:lpstr>Create FEX Profile</vt:lpstr>
      <vt:lpstr>Create FEX Profile</vt:lpstr>
      <vt:lpstr>Create FEX Profile</vt:lpstr>
      <vt:lpstr>Create vPC interfaces</vt:lpstr>
      <vt:lpstr>Create vPC interfaces</vt:lpstr>
      <vt:lpstr>Connect a FEX to a Leaf</vt:lpstr>
      <vt:lpstr>Connect a FEX to a Leaf</vt:lpstr>
      <vt:lpstr>Verify FEX Connectivity</vt:lpstr>
      <vt:lpstr>Verify FEX Connectivity</vt:lpstr>
      <vt:lpstr>Verify FEX Connectivity</vt:lpstr>
      <vt:lpstr>Verify FEX Connectivity</vt:lpstr>
      <vt:lpstr>Currently Supported FEX models</vt:lpstr>
      <vt:lpstr>Tenants</vt:lpstr>
      <vt:lpstr>Tenant Tree Model</vt:lpstr>
      <vt:lpstr>Tenant Tree Model</vt:lpstr>
      <vt:lpstr>Tenant Tree Model</vt:lpstr>
      <vt:lpstr>PowerPoint Presentation</vt:lpstr>
      <vt:lpstr>Adding a new Tenant</vt:lpstr>
      <vt:lpstr>Adding a new Tenant</vt:lpstr>
      <vt:lpstr>Adding a new Tenant</vt:lpstr>
      <vt:lpstr>Adding a new Tenant</vt:lpstr>
      <vt:lpstr>Adding a new Tenant</vt:lpstr>
      <vt:lpstr>Adding a new Network/Context/VRF</vt:lpstr>
      <vt:lpstr>Adding a new Network/Context/VRF</vt:lpstr>
      <vt:lpstr>Adding a new Network/Context/VRF</vt:lpstr>
      <vt:lpstr>Adding a new Bridge Domain</vt:lpstr>
      <vt:lpstr>Create an Application Profile</vt:lpstr>
      <vt:lpstr>Create an Application Profile</vt:lpstr>
      <vt:lpstr>PowerPoint Presentation</vt:lpstr>
      <vt:lpstr>Create an Application EPG</vt:lpstr>
      <vt:lpstr>Create an Application EPG</vt:lpstr>
      <vt:lpstr>Create an Application EPG</vt:lpstr>
      <vt:lpstr>Create an Application EPG</vt:lpstr>
      <vt:lpstr>Create an Application EPG</vt:lpstr>
      <vt:lpstr>Create an Application EPG</vt:lpstr>
      <vt:lpstr>Connecting to External L2 Network</vt:lpstr>
      <vt:lpstr>Connecting a Bridge Domain to an existing L2 network</vt:lpstr>
      <vt:lpstr>PowerPoint Presentation</vt:lpstr>
      <vt:lpstr>PowerPoint Presentation</vt:lpstr>
      <vt:lpstr>Connecting to External L3 Network</vt:lpstr>
      <vt:lpstr>Connecting ACI to an existing L3 network</vt:lpstr>
      <vt:lpstr>Integrating with VMWare</vt:lpstr>
      <vt:lpstr>Steps</vt:lpstr>
      <vt:lpstr>Create a VMM Domain</vt:lpstr>
      <vt:lpstr>Create a VMM Domain</vt:lpstr>
      <vt:lpstr>Create a VMM Domain</vt:lpstr>
      <vt:lpstr>Create a VMM Domain</vt:lpstr>
      <vt:lpstr>PowerPoint Presentation</vt:lpstr>
      <vt:lpstr>Create VLAN Pool</vt:lpstr>
      <vt:lpstr>Create VLAN Pool</vt:lpstr>
      <vt:lpstr>Create vCenter Credentials</vt:lpstr>
      <vt:lpstr>Create vCenter Credentials</vt:lpstr>
      <vt:lpstr>Create vCenter Credentials</vt:lpstr>
      <vt:lpstr>PowerPoint Presentation</vt:lpstr>
      <vt:lpstr>PowerPoint Presentation</vt:lpstr>
      <vt:lpstr>PowerPoint Presentation</vt:lpstr>
      <vt:lpstr>PowerPoint Presentation</vt:lpstr>
      <vt:lpstr>Verify</vt:lpstr>
      <vt:lpstr>Verify</vt:lpstr>
      <vt:lpstr>PowerPoint Presentation</vt:lpstr>
      <vt:lpstr>PowerPoint Presentation</vt:lpstr>
      <vt:lpstr>Adding an ESXi Host to APIC DVS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Integrating with F5</vt:lpstr>
      <vt:lpstr>Integrating with Baremetal</vt:lpstr>
      <vt:lpstr>ACI Management</vt:lpstr>
      <vt:lpstr>Creating local User</vt:lpstr>
      <vt:lpstr>REST API</vt:lpstr>
      <vt:lpstr>Install Postman</vt:lpstr>
      <vt:lpstr>GET and POST</vt:lpstr>
      <vt:lpstr>Example GET</vt:lpstr>
      <vt:lpstr>Phyton</vt:lpstr>
    </vt:vector>
  </TitlesOfParts>
  <Company>FPI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Lachica, Sonny Kristoffer A.</dc:creator>
  <cp:lastModifiedBy>Lachica, Sonny Kristoffer A.</cp:lastModifiedBy>
  <cp:revision>75</cp:revision>
  <dcterms:created xsi:type="dcterms:W3CDTF">2015-09-04T05:59:53Z</dcterms:created>
  <dcterms:modified xsi:type="dcterms:W3CDTF">2015-09-11T07:09:59Z</dcterms:modified>
</cp:coreProperties>
</file>